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73" r:id="rId3"/>
    <p:sldId id="257" r:id="rId4"/>
    <p:sldId id="263" r:id="rId5"/>
    <p:sldId id="260" r:id="rId6"/>
    <p:sldId id="261" r:id="rId7"/>
    <p:sldId id="262" r:id="rId8"/>
    <p:sldId id="275" r:id="rId9"/>
    <p:sldId id="264" r:id="rId10"/>
    <p:sldId id="259" r:id="rId11"/>
    <p:sldId id="279" r:id="rId12"/>
    <p:sldId id="280" r:id="rId13"/>
    <p:sldId id="278" r:id="rId14"/>
    <p:sldId id="265" r:id="rId15"/>
    <p:sldId id="272" r:id="rId16"/>
    <p:sldId id="266" r:id="rId17"/>
    <p:sldId id="267" r:id="rId18"/>
    <p:sldId id="268" r:id="rId19"/>
    <p:sldId id="269" r:id="rId20"/>
    <p:sldId id="270" r:id="rId21"/>
    <p:sldId id="277" r:id="rId22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80763"/>
  </p:normalViewPr>
  <p:slideViewPr>
    <p:cSldViewPr snapToGrid="0" snapToObjects="1">
      <p:cViewPr varScale="1">
        <p:scale>
          <a:sx n="90" d="100"/>
          <a:sy n="90" d="100"/>
        </p:scale>
        <p:origin x="143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8EE1CC-6BE8-0B4F-A89D-183015771B82}" type="datetimeFigureOut">
              <a:t>2022. 4. 11.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9605CD-1D57-C647-8B77-93B31BC3CD0F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87615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ko-Kore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popliteal LNs </a:t>
            </a:r>
            <a:endParaRPr kumimoji="1" lang="en-US" altLang="ko-Kore-KR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drainig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footpad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post immunization</a:t>
            </a:r>
            <a:endParaRPr lang="en" altLang="ko-Kore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9605CD-1D57-C647-8B77-93B31BC3CD0F}" type="slidenum">
              <a:t>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770255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9605CD-1D57-C647-8B77-93B31BC3CD0F}" type="slidenum">
              <a:t>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72631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9605CD-1D57-C647-8B77-93B31BC3CD0F}" type="slidenum">
              <a:t>13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371794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9605CD-1D57-C647-8B77-93B31BC3CD0F}" type="slidenum">
              <a:t>14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752383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9605CD-1D57-C647-8B77-93B31BC3CD0F}" type="slidenum">
              <a:t>20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52934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342C7F-A767-4B4E-98FA-1DC944D64F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83489C5-7635-9B43-A827-6322073F97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61A77F-4B8E-EA48-8321-0B1CE608A9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CD892-8D02-CA45-BB9B-159B42E8501E}" type="datetimeFigureOut">
              <a:t>2022. 4. 11.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EBAD856-2FBF-4545-87B0-7BEB236EF8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9515CB0-4262-7C49-892E-9BDBA40BD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E75110-6239-5744-8D6D-1FD9825E3085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393831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342881-F451-FD45-B3D0-BBCDDCF6D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23D5BEF-57D1-CC44-A9E1-FB43FF11AB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6DD4093-3084-B445-A5C5-E9D31D1AF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CD892-8D02-CA45-BB9B-159B42E8501E}" type="datetimeFigureOut">
              <a:t>2022. 4. 11.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8F23F41-59BB-D04C-8783-DE0F56978A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3AB3A0A-4C4E-7E48-A883-6E0916AE01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E75110-6239-5744-8D6D-1FD9825E3085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5404775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9A2D58C-0169-7849-B78E-1F97CE6F23B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020C857-8703-F846-9782-CBE850B7C1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EB5E8D1-D172-8641-9954-6682FFD756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CD892-8D02-CA45-BB9B-159B42E8501E}" type="datetimeFigureOut">
              <a:t>2022. 4. 11.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7443963-FB22-4941-80F0-B80E20FF64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F4900F6-337E-9143-8AE6-4F8303152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E75110-6239-5744-8D6D-1FD9825E3085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577989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E0D1CF-4B6B-994C-9157-AF7777FD5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C816FBE-746E-F341-BB97-5753D654AB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B29ADE5-1BCC-8747-A7FB-212DC214CD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CD892-8D02-CA45-BB9B-159B42E8501E}" type="datetimeFigureOut">
              <a:t>2022. 4. 11.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AFE55F8-D3F1-F447-9BC3-730A7506A6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6ED12EC-D0E6-A346-8902-F5F2561D3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E75110-6239-5744-8D6D-1FD9825E3085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8728737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8F2968-7734-664B-8EFC-90CEB2A22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A866C41-165F-8D48-98C8-115D0EF70A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5BB5A2A-D4AA-C444-98F9-35A570E77C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CD892-8D02-CA45-BB9B-159B42E8501E}" type="datetimeFigureOut">
              <a:t>2022. 4. 11.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6238CD3-D984-4042-B5E3-97358C8807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F6FC475-668D-9544-9EC8-7BEAC049B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E75110-6239-5744-8D6D-1FD9825E3085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440559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6A011E-B638-5347-9B0B-DC6EED1E86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7C97601-D919-004A-B252-BB220CDA3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F669C94-68D0-474F-814C-97DC0A0A3E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077F4DD-4E9E-4240-9D4B-58550D4152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CD892-8D02-CA45-BB9B-159B42E8501E}" type="datetimeFigureOut">
              <a:t>2022. 4. 11.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C9D271F-7918-2244-B139-CDCB9B62C2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7F6C746-D42E-9546-AED9-AB3DBBC948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E75110-6239-5744-8D6D-1FD9825E3085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102782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650E7A-600C-3446-A08E-2CA0AC478C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3E3D91D-5521-7A42-8245-33A8BAF047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2C05195-C7F9-1E4E-AC9E-E39ED55E93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83E738B-897A-C84D-BA0A-9E9F60FD7FB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7ABE7F3-732D-3848-B120-6412A90A48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FC1CD97-2285-6C41-8E34-72F420B26F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CD892-8D02-CA45-BB9B-159B42E8501E}" type="datetimeFigureOut">
              <a:t>2022. 4. 11.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6B57990-F74A-7A4B-A024-72C2CFD851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EAD5EC0-5574-9B4A-90BA-53927775D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E75110-6239-5744-8D6D-1FD9825E3085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33912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5358C0-EF73-454D-B449-3A7E040909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382EA5B-CC3F-D847-BEC7-86612CE587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CD892-8D02-CA45-BB9B-159B42E8501E}" type="datetimeFigureOut">
              <a:t>2022. 4. 11.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24EF5AC-70C8-0D4B-AEBC-3D3E0AAA78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16D14A5-4CEC-CF4C-8617-FBED2D3DD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E75110-6239-5744-8D6D-1FD9825E3085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958673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062E7DB-288F-5F48-AF68-2374222C60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CD892-8D02-CA45-BB9B-159B42E8501E}" type="datetimeFigureOut">
              <a:t>2022. 4. 11.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840B9FA-4B62-B440-844A-7AF583D35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B570C66-4A88-F84E-B37B-969D39A78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E75110-6239-5744-8D6D-1FD9825E3085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826021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D2F61C-EB4D-F74B-A0D9-71443F0F7B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858DDEF-757E-0A40-B080-D1F6639208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6E86D96-4F67-7943-A0E5-176610AED7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0BEBF41-39BA-584F-B432-A9EB9CFBB6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CD892-8D02-CA45-BB9B-159B42E8501E}" type="datetimeFigureOut">
              <a:t>2022. 4. 11.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6BC4D94-5EFB-2049-92D0-544F7C0807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CDB367A-0807-D743-9D08-4EB71C019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E75110-6239-5744-8D6D-1FD9825E3085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118846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3D2191-6DFF-A644-8CFA-1E1BB98EBC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3219BA5-36DF-CF45-B13E-618114466E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408C87F-0D09-4D46-A039-8A0DCD0E09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4054961-1EF1-6843-812D-2AC39E8CCE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CD892-8D02-CA45-BB9B-159B42E8501E}" type="datetimeFigureOut">
              <a:t>2022. 4. 11.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0023CF9-3B31-ED4C-8628-09AC05237C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EFED8F0-DF87-894A-9957-36E72EAE4B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E75110-6239-5744-8D6D-1FD9825E3085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050487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83606BB-85A0-664C-A339-7085606C7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39D89B7-FC12-0649-BC67-B21755F0A6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D071B90-6B7B-F547-8610-561CA1B5CD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1CD892-8D02-CA45-BB9B-159B42E8501E}" type="datetimeFigureOut">
              <a:t>2022. 4. 11.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9633A8-4A55-6E44-9746-935B34BFE9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8F80BB4-4FC6-4F4C-9123-652B7C9241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E75110-6239-5744-8D6D-1FD9825E3085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76714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ncbi.nlm.nih.gov/geo/query/acc.cgi?acc=GSE147035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cbi.nlm.nih.gov/geo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A495FB-0172-F34D-AD26-AB2C7121B9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655762"/>
          </a:xfrm>
        </p:spPr>
        <p:txBody>
          <a:bodyPr>
            <a:normAutofit/>
          </a:bodyPr>
          <a:lstStyle/>
          <a:p>
            <a:r>
              <a:rPr lang="en" altLang="ko-Kore-KR" b="1"/>
              <a:t>Bulk RNA seq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4E4F1CF-B8A8-B644-9E19-0A71FC38400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" altLang="ko-Kore-KR"/>
              <a:t>GEO </a:t>
            </a:r>
            <a:r>
              <a:rPr lang="ko-KR" altLang="en-US"/>
              <a:t>플랫폼에서 </a:t>
            </a:r>
            <a:r>
              <a:rPr lang="en" altLang="ko-Kore-KR"/>
              <a:t>RNA seq count </a:t>
            </a:r>
            <a:r>
              <a:rPr lang="ko-KR" altLang="en-US"/>
              <a:t>데이터 획득</a:t>
            </a:r>
            <a:r>
              <a:rPr lang="en-US" altLang="ko-KR"/>
              <a:t>, </a:t>
            </a:r>
            <a:r>
              <a:rPr lang="ko-KR" altLang="en-US"/>
              <a:t>처리</a:t>
            </a:r>
            <a:r>
              <a:rPr lang="en-US" altLang="ko-KR"/>
              <a:t>,</a:t>
            </a:r>
            <a:r>
              <a:rPr lang="ko-KR" altLang="en-US"/>
              <a:t> 활용</a:t>
            </a:r>
            <a:r>
              <a:rPr lang="en-US" altLang="ko-KR"/>
              <a:t>.</a:t>
            </a:r>
            <a:r>
              <a:rPr lang="ko-KR" altLang="en-US"/>
              <a:t> </a:t>
            </a:r>
            <a:endParaRPr lang="en-US" altLang="ko-KR"/>
          </a:p>
          <a:p>
            <a:r>
              <a:rPr lang="ko-KR" altLang="en-US"/>
              <a:t>하위 분석</a:t>
            </a:r>
            <a:r>
              <a:rPr lang="en-US" altLang="ko-KR"/>
              <a:t>(</a:t>
            </a:r>
            <a:r>
              <a:rPr lang="en" altLang="ko-Kore-KR"/>
              <a:t>DEG </a:t>
            </a:r>
            <a:r>
              <a:rPr lang="ko-KR" altLang="en-US"/>
              <a:t>분석</a:t>
            </a:r>
            <a:r>
              <a:rPr lang="en-US" altLang="ko-KR"/>
              <a:t>, </a:t>
            </a:r>
            <a:r>
              <a:rPr lang="en" altLang="ko-Kore-KR"/>
              <a:t>GO </a:t>
            </a:r>
            <a:r>
              <a:rPr lang="ko-KR" altLang="en-US"/>
              <a:t>분석</a:t>
            </a:r>
            <a:r>
              <a:rPr lang="en-US" altLang="ko-KR"/>
              <a:t>, </a:t>
            </a:r>
            <a:r>
              <a:rPr lang="ko-KR" altLang="en-US"/>
              <a:t>시각화</a:t>
            </a:r>
            <a:r>
              <a:rPr lang="en-US" altLang="ko-KR"/>
              <a:t>)</a:t>
            </a:r>
            <a:r>
              <a:rPr lang="ko-KR" altLang="en-US"/>
              <a:t> 수행</a:t>
            </a:r>
            <a:r>
              <a:rPr lang="en-US" altLang="ko-KR"/>
              <a:t>.</a:t>
            </a:r>
          </a:p>
          <a:p>
            <a:endParaRPr lang="en" altLang="ko-Kore-KR"/>
          </a:p>
          <a:p>
            <a:r>
              <a:rPr lang="en" altLang="ko-Kore-KR"/>
              <a:t>GEO series dataset: </a:t>
            </a:r>
            <a:r>
              <a:rPr lang="en" altLang="ko-Kore-KR">
                <a:hlinkClick r:id="rId2"/>
              </a:rPr>
              <a:t>GSE147035</a:t>
            </a:r>
            <a:endParaRPr lang="en" altLang="ko-Kore-KR"/>
          </a:p>
        </p:txBody>
      </p:sp>
    </p:spTree>
    <p:extLst>
      <p:ext uri="{BB962C8B-B14F-4D97-AF65-F5344CB8AC3E}">
        <p14:creationId xmlns:p14="http://schemas.microsoft.com/office/powerpoint/2010/main" val="24636707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CD0313-1B97-3E4A-9AD4-EA172DB33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데이터 처리 목표</a:t>
            </a:r>
            <a:r>
              <a:rPr kumimoji="1" lang="en-US" altLang="ko-KR"/>
              <a:t> (2) Count table</a:t>
            </a:r>
            <a:endParaRPr kumimoji="1" lang="ko-Kore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4AC6F9F-DD99-794C-A84B-70EE2157372B}"/>
              </a:ext>
            </a:extLst>
          </p:cNvPr>
          <p:cNvGrpSpPr/>
          <p:nvPr/>
        </p:nvGrpSpPr>
        <p:grpSpPr>
          <a:xfrm>
            <a:off x="149955" y="2462214"/>
            <a:ext cx="3664808" cy="3324225"/>
            <a:chOff x="189857" y="1447719"/>
            <a:chExt cx="5459874" cy="459907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19D898F4-44FC-C04F-9FDF-6BEFBE9F93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9857" y="1447719"/>
              <a:ext cx="3987800" cy="4356100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3CEE854D-9124-CF4F-B961-3AE5EE331D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13588" y="1569204"/>
              <a:ext cx="3987800" cy="4356100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5BE2847D-4833-3644-9DED-066D6BC522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61931" y="1690689"/>
              <a:ext cx="3987800" cy="4356100"/>
            </a:xfrm>
            <a:prstGeom prst="rect">
              <a:avLst/>
            </a:prstGeom>
          </p:spPr>
        </p:pic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872F18CD-15BB-514A-84C6-509AC995E5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5680" y="1027906"/>
            <a:ext cx="12548622" cy="808910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3408A34-BA4F-2F47-A000-0FFC108294C2}"/>
              </a:ext>
            </a:extLst>
          </p:cNvPr>
          <p:cNvSpPr txBox="1"/>
          <p:nvPr/>
        </p:nvSpPr>
        <p:spPr>
          <a:xfrm>
            <a:off x="10555542" y="2665308"/>
            <a:ext cx="1374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>
                <a:solidFill>
                  <a:srgbClr val="FF0000"/>
                </a:solidFill>
                <a:highlight>
                  <a:srgbClr val="FFFF00"/>
                </a:highlight>
              </a:rPr>
              <a:t>sample </a:t>
            </a:r>
            <a:r>
              <a:rPr kumimoji="1" lang="ko-KR" altLang="en-US">
                <a:solidFill>
                  <a:srgbClr val="FF0000"/>
                </a:solidFill>
                <a:highlight>
                  <a:srgbClr val="FFFF00"/>
                </a:highlight>
              </a:rPr>
              <a:t>이름</a:t>
            </a:r>
            <a:endParaRPr kumimoji="1" lang="ko-Kore-KR" altLang="en-US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7B58520-D4AF-1B4F-A8DE-9CF95525C75E}"/>
              </a:ext>
            </a:extLst>
          </p:cNvPr>
          <p:cNvSpPr txBox="1"/>
          <p:nvPr/>
        </p:nvSpPr>
        <p:spPr>
          <a:xfrm>
            <a:off x="5953166" y="2453077"/>
            <a:ext cx="1368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>
                <a:solidFill>
                  <a:srgbClr val="FF0000"/>
                </a:solidFill>
                <a:highlight>
                  <a:srgbClr val="FFFF00"/>
                </a:highlight>
              </a:rPr>
              <a:t>gene symbol</a:t>
            </a:r>
            <a:endParaRPr kumimoji="1" lang="ko-Kore-KR" altLang="en-US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206E83F-930A-EB4B-8783-0C2053DE6C78}"/>
              </a:ext>
            </a:extLst>
          </p:cNvPr>
          <p:cNvSpPr txBox="1"/>
          <p:nvPr/>
        </p:nvSpPr>
        <p:spPr>
          <a:xfrm>
            <a:off x="9459572" y="5034516"/>
            <a:ext cx="7208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>
                <a:solidFill>
                  <a:srgbClr val="FF0000"/>
                </a:solidFill>
                <a:highlight>
                  <a:srgbClr val="FFFF00"/>
                </a:highlight>
              </a:rPr>
              <a:t>count</a:t>
            </a:r>
            <a:endParaRPr kumimoji="1" lang="ko-Kore-KR" altLang="en-US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655998-F159-0043-BF24-709F52F4F450}"/>
              </a:ext>
            </a:extLst>
          </p:cNvPr>
          <p:cNvSpPr txBox="1"/>
          <p:nvPr/>
        </p:nvSpPr>
        <p:spPr>
          <a:xfrm>
            <a:off x="367723" y="5786439"/>
            <a:ext cx="1824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>
                <a:solidFill>
                  <a:srgbClr val="FF0000"/>
                </a:solidFill>
                <a:highlight>
                  <a:srgbClr val="FFFF00"/>
                </a:highlight>
              </a:rPr>
              <a:t>ENSEMBL gene id</a:t>
            </a:r>
            <a:endParaRPr kumimoji="1" lang="ko-Kore-KR" altLang="en-US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E7E1394-4D00-7743-8EED-3231084719E3}"/>
              </a:ext>
            </a:extLst>
          </p:cNvPr>
          <p:cNvSpPr txBox="1"/>
          <p:nvPr/>
        </p:nvSpPr>
        <p:spPr>
          <a:xfrm>
            <a:off x="2316084" y="5792870"/>
            <a:ext cx="7208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>
                <a:solidFill>
                  <a:srgbClr val="FF0000"/>
                </a:solidFill>
                <a:highlight>
                  <a:srgbClr val="FFFF00"/>
                </a:highlight>
              </a:rPr>
              <a:t>count</a:t>
            </a:r>
            <a:endParaRPr kumimoji="1" lang="ko-Kore-KR" altLang="en-US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C7AA87E-77EA-574F-8F47-C60F6D057AED}"/>
              </a:ext>
            </a:extLst>
          </p:cNvPr>
          <p:cNvSpPr/>
          <p:nvPr/>
        </p:nvSpPr>
        <p:spPr>
          <a:xfrm>
            <a:off x="1138048" y="2900289"/>
            <a:ext cx="1219993" cy="2892581"/>
          </a:xfrm>
          <a:prstGeom prst="rect">
            <a:avLst/>
          </a:prstGeom>
          <a:solidFill>
            <a:srgbClr val="000000">
              <a:alpha val="0"/>
            </a:srgb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299BDF6-AE07-ED40-A904-EB5716E6D2B6}"/>
              </a:ext>
            </a:extLst>
          </p:cNvPr>
          <p:cNvSpPr/>
          <p:nvPr/>
        </p:nvSpPr>
        <p:spPr>
          <a:xfrm>
            <a:off x="2477866" y="2893858"/>
            <a:ext cx="559056" cy="2892581"/>
          </a:xfrm>
          <a:prstGeom prst="rect">
            <a:avLst/>
          </a:prstGeom>
          <a:solidFill>
            <a:srgbClr val="000000">
              <a:alpha val="0"/>
            </a:srgb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C461AC6-C03C-3F4D-9CC0-72912224895A}"/>
              </a:ext>
            </a:extLst>
          </p:cNvPr>
          <p:cNvSpPr/>
          <p:nvPr/>
        </p:nvSpPr>
        <p:spPr>
          <a:xfrm>
            <a:off x="1206525" y="2550024"/>
            <a:ext cx="2608238" cy="342557"/>
          </a:xfrm>
          <a:prstGeom prst="rect">
            <a:avLst/>
          </a:prstGeom>
          <a:solidFill>
            <a:srgbClr val="000000">
              <a:alpha val="0"/>
            </a:srgb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F4CD285-0A2F-FA45-9C3B-508224BA5BE5}"/>
              </a:ext>
            </a:extLst>
          </p:cNvPr>
          <p:cNvSpPr txBox="1"/>
          <p:nvPr/>
        </p:nvSpPr>
        <p:spPr>
          <a:xfrm>
            <a:off x="1138049" y="2083745"/>
            <a:ext cx="2287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>
                <a:solidFill>
                  <a:srgbClr val="FF0000"/>
                </a:solidFill>
                <a:highlight>
                  <a:srgbClr val="FFFF00"/>
                </a:highlight>
              </a:rPr>
              <a:t>파일명 </a:t>
            </a:r>
            <a:r>
              <a:rPr kumimoji="1" lang="en-US" altLang="ko-KR">
                <a:solidFill>
                  <a:srgbClr val="FF0000"/>
                </a:solidFill>
                <a:highlight>
                  <a:srgbClr val="FFFF00"/>
                </a:highlight>
              </a:rPr>
              <a:t>=</a:t>
            </a:r>
            <a:r>
              <a:rPr kumimoji="1" lang="ko-KR" altLang="en-US">
                <a:solidFill>
                  <a:srgbClr val="FF0000"/>
                </a:solidFill>
                <a:highlight>
                  <a:srgbClr val="FFFF00"/>
                </a:highlight>
              </a:rPr>
              <a:t> </a:t>
            </a:r>
            <a:r>
              <a:rPr kumimoji="1" lang="en-US" altLang="ko-Kore-KR">
                <a:solidFill>
                  <a:srgbClr val="FF0000"/>
                </a:solidFill>
                <a:highlight>
                  <a:srgbClr val="FFFF00"/>
                </a:highlight>
              </a:rPr>
              <a:t>sample </a:t>
            </a:r>
            <a:r>
              <a:rPr kumimoji="1" lang="ko-KR" altLang="en-US">
                <a:solidFill>
                  <a:srgbClr val="FF0000"/>
                </a:solidFill>
                <a:highlight>
                  <a:srgbClr val="FFFF00"/>
                </a:highlight>
              </a:rPr>
              <a:t>이름</a:t>
            </a:r>
            <a:endParaRPr kumimoji="1" lang="ko-Kore-KR" altLang="en-US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12EFD23-856A-7A4F-93C5-8FE672141BA5}"/>
              </a:ext>
            </a:extLst>
          </p:cNvPr>
          <p:cNvSpPr/>
          <p:nvPr/>
        </p:nvSpPr>
        <p:spPr>
          <a:xfrm>
            <a:off x="6101521" y="3077127"/>
            <a:ext cx="1219648" cy="3780873"/>
          </a:xfrm>
          <a:prstGeom prst="rect">
            <a:avLst/>
          </a:prstGeom>
          <a:solidFill>
            <a:srgbClr val="000000">
              <a:alpha val="0"/>
            </a:srgb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9BB7284-17A1-274C-BF40-874B944063F6}"/>
              </a:ext>
            </a:extLst>
          </p:cNvPr>
          <p:cNvSpPr/>
          <p:nvPr/>
        </p:nvSpPr>
        <p:spPr>
          <a:xfrm>
            <a:off x="7375720" y="3077126"/>
            <a:ext cx="4816279" cy="197415"/>
          </a:xfrm>
          <a:prstGeom prst="rect">
            <a:avLst/>
          </a:prstGeom>
          <a:solidFill>
            <a:srgbClr val="000000">
              <a:alpha val="0"/>
            </a:srgb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C7BAE2F-E0EB-2049-99CA-7E661FCBD01B}"/>
              </a:ext>
            </a:extLst>
          </p:cNvPr>
          <p:cNvSpPr/>
          <p:nvPr/>
        </p:nvSpPr>
        <p:spPr>
          <a:xfrm>
            <a:off x="7375720" y="3296912"/>
            <a:ext cx="4448558" cy="3462234"/>
          </a:xfrm>
          <a:prstGeom prst="rect">
            <a:avLst/>
          </a:prstGeom>
          <a:solidFill>
            <a:srgbClr val="000000">
              <a:alpha val="0"/>
            </a:srgb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182378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3BA2BE-0989-5F4C-B4F5-0811457A80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/>
              <a:t>R </a:t>
            </a:r>
            <a:r>
              <a:rPr kumimoji="1" lang="ko-KR" altLang="en-US"/>
              <a:t>기본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C995310-26F2-F940-9EB6-166C625C51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173182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B00F7C-2FE4-B24D-B9D9-B7BA75D42D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자료형</a:t>
            </a:r>
            <a:r>
              <a:rPr kumimoji="1" lang="en-US" altLang="ko-KR"/>
              <a:t>:</a:t>
            </a:r>
            <a:r>
              <a:rPr kumimoji="1" lang="ko-KR" altLang="en-US"/>
              <a:t> </a:t>
            </a:r>
            <a:r>
              <a:rPr kumimoji="1" lang="ko-KR" altLang="en-US" b="1"/>
              <a:t>벡터</a:t>
            </a:r>
            <a:r>
              <a:rPr kumimoji="1" lang="en-US" altLang="ko-KR" b="1"/>
              <a:t>,</a:t>
            </a:r>
            <a:r>
              <a:rPr kumimoji="1" lang="ko-KR" altLang="en-US" b="1"/>
              <a:t> 행렬</a:t>
            </a:r>
            <a:r>
              <a:rPr kumimoji="1" lang="en-US" altLang="ko-KR" b="1"/>
              <a:t>,</a:t>
            </a:r>
            <a:r>
              <a:rPr kumimoji="1" lang="ko-KR" altLang="en-US" b="1"/>
              <a:t> 데이터프레임</a:t>
            </a:r>
            <a:endParaRPr kumimoji="1" lang="ko-Kore-KR" altLang="en-US" b="1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F29B286A-85DF-AF47-BF4A-B74E13A01ED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4" y="2115285"/>
            <a:ext cx="5346700" cy="302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C66DA94-A291-0D4B-A60A-F924F0C423E4}"/>
              </a:ext>
            </a:extLst>
          </p:cNvPr>
          <p:cNvSpPr txBox="1"/>
          <p:nvPr/>
        </p:nvSpPr>
        <p:spPr>
          <a:xfrm>
            <a:off x="592931" y="6123543"/>
            <a:ext cx="61007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/>
              <a:t>https://nittaku.tistory.com/329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05B7FD-532F-1D49-A82A-6D200ACE3332}"/>
              </a:ext>
            </a:extLst>
          </p:cNvPr>
          <p:cNvSpPr txBox="1"/>
          <p:nvPr/>
        </p:nvSpPr>
        <p:spPr>
          <a:xfrm>
            <a:off x="5893594" y="5846544"/>
            <a:ext cx="61007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/>
              <a:t>https://zorba78.github.io/cnu-r-programming-lecture-note/data-type.html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EA6CDA2A-850C-5E4F-A433-05E5FE191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0172" y="2008997"/>
            <a:ext cx="5587606" cy="3519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54891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B00F7C-2FE4-B24D-B9D9-B7BA75D42D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벡터 선언</a:t>
            </a:r>
            <a:endParaRPr kumimoji="1" lang="ko-Kore-KR" altLang="en-US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22BAA1BD-BB23-8E49-BEAC-64254DB246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9879" y="1690688"/>
            <a:ext cx="6981228" cy="463161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710E85D-0CD2-394F-B56B-D119F18FFAB1}"/>
              </a:ext>
            </a:extLst>
          </p:cNvPr>
          <p:cNvSpPr txBox="1"/>
          <p:nvPr/>
        </p:nvSpPr>
        <p:spPr>
          <a:xfrm>
            <a:off x="7241606" y="2127782"/>
            <a:ext cx="4950394" cy="33733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/>
              <a:t>x, y, z,</a:t>
            </a:r>
            <a:r>
              <a:rPr kumimoji="1" lang="ko-KR" altLang="en-US"/>
              <a:t> </a:t>
            </a:r>
            <a:r>
              <a:rPr kumimoji="1" lang="en-US" altLang="ko-KR"/>
              <a:t>i, j:</a:t>
            </a:r>
            <a:r>
              <a:rPr kumimoji="1" lang="ko-KR" altLang="en-US"/>
              <a:t> 변수명</a:t>
            </a:r>
            <a:endParaRPr kumimoji="1" lang="en-US" altLang="ko-KR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/>
              <a:t>문자열로 구성된 벡터 생성시 </a:t>
            </a:r>
            <a:br>
              <a:rPr kumimoji="1" lang="en-US" altLang="ko-KR"/>
            </a:br>
            <a:r>
              <a:rPr kumimoji="1" lang="ko-KR" altLang="en-US"/>
              <a:t>따옴표 </a:t>
            </a:r>
            <a:r>
              <a:rPr kumimoji="1" lang="en-US" altLang="ko-KR"/>
              <a:t>(“)</a:t>
            </a:r>
            <a:r>
              <a:rPr kumimoji="1" lang="ko-KR" altLang="en-US"/>
              <a:t>로 감싸주어야 함</a:t>
            </a:r>
            <a:r>
              <a:rPr kumimoji="1" lang="en-US" altLang="ko-KR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/>
              <a:t>숫자는 따옴표를 씌우지 않아도 됨</a:t>
            </a:r>
            <a:endParaRPr kumimoji="1" lang="en-US" altLang="ko-KR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/>
              <a:t>숫자에 따옴표를 씌우는 경우</a:t>
            </a:r>
            <a:r>
              <a:rPr kumimoji="1" lang="en-US" altLang="ko-KR"/>
              <a:t>,</a:t>
            </a:r>
            <a:r>
              <a:rPr kumimoji="1" lang="ko-KR" altLang="en-US"/>
              <a:t> 문자열로 인식</a:t>
            </a:r>
            <a:endParaRPr kumimoji="1" lang="en-US" altLang="ko-KR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/>
              <a:t>숫자와 문자열을 섞어서 만드는 경우 </a:t>
            </a:r>
            <a:br>
              <a:rPr kumimoji="1" lang="en-US" altLang="ko-KR"/>
            </a:br>
            <a:r>
              <a:rPr kumimoji="1" lang="ko-KR" altLang="en-US"/>
              <a:t>모두 문자열로 인식</a:t>
            </a:r>
            <a:endParaRPr kumimoji="1" lang="en-US" altLang="ko-KR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ko-Kore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1D047BB-DC77-1842-BD9E-93C1B49CD093}"/>
              </a:ext>
            </a:extLst>
          </p:cNvPr>
          <p:cNvSpPr/>
          <p:nvPr/>
        </p:nvSpPr>
        <p:spPr>
          <a:xfrm>
            <a:off x="228878" y="1690688"/>
            <a:ext cx="6731686" cy="874189"/>
          </a:xfrm>
          <a:prstGeom prst="rect">
            <a:avLst/>
          </a:prstGeom>
          <a:solidFill>
            <a:srgbClr val="000000">
              <a:alpha val="0"/>
            </a:srgb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701FA3C-07F9-B340-9D2B-6277F2E929D2}"/>
              </a:ext>
            </a:extLst>
          </p:cNvPr>
          <p:cNvSpPr/>
          <p:nvPr/>
        </p:nvSpPr>
        <p:spPr>
          <a:xfrm>
            <a:off x="228878" y="2593435"/>
            <a:ext cx="6731689" cy="794717"/>
          </a:xfrm>
          <a:prstGeom prst="rect">
            <a:avLst/>
          </a:prstGeom>
          <a:solidFill>
            <a:srgbClr val="000000">
              <a:alpha val="0"/>
            </a:srgb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BE20957-B9EF-F941-B3DD-93FC01F91B11}"/>
              </a:ext>
            </a:extLst>
          </p:cNvPr>
          <p:cNvSpPr/>
          <p:nvPr/>
        </p:nvSpPr>
        <p:spPr>
          <a:xfrm>
            <a:off x="228878" y="3377366"/>
            <a:ext cx="6731689" cy="874189"/>
          </a:xfrm>
          <a:prstGeom prst="rect">
            <a:avLst/>
          </a:prstGeom>
          <a:solidFill>
            <a:srgbClr val="000000">
              <a:alpha val="0"/>
            </a:srgb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79438A2-40F5-124D-BF99-C2AF15AAB6D4}"/>
              </a:ext>
            </a:extLst>
          </p:cNvPr>
          <p:cNvSpPr/>
          <p:nvPr/>
        </p:nvSpPr>
        <p:spPr>
          <a:xfrm>
            <a:off x="228878" y="4268409"/>
            <a:ext cx="6731689" cy="874189"/>
          </a:xfrm>
          <a:prstGeom prst="rect">
            <a:avLst/>
          </a:prstGeom>
          <a:solidFill>
            <a:srgbClr val="000000">
              <a:alpha val="0"/>
            </a:srgb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746221C-2F8B-FB4D-AC48-E0D65CE86263}"/>
              </a:ext>
            </a:extLst>
          </p:cNvPr>
          <p:cNvSpPr/>
          <p:nvPr/>
        </p:nvSpPr>
        <p:spPr>
          <a:xfrm>
            <a:off x="228878" y="5167312"/>
            <a:ext cx="6731689" cy="1196558"/>
          </a:xfrm>
          <a:prstGeom prst="rect">
            <a:avLst/>
          </a:prstGeom>
          <a:solidFill>
            <a:srgbClr val="000000">
              <a:alpha val="0"/>
            </a:srgb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772034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58E61B-6E36-D84C-85ED-AEBBCA158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KR" altLang="en-US"/>
              <a:t>정규표현식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7C972AA2-2A63-7F4D-AA48-3F9A278273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669750" y="1690688"/>
            <a:ext cx="6852500" cy="43513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1BA1C79-C83C-314A-9319-45C2AEDFBB62}"/>
              </a:ext>
            </a:extLst>
          </p:cNvPr>
          <p:cNvSpPr txBox="1"/>
          <p:nvPr/>
        </p:nvSpPr>
        <p:spPr>
          <a:xfrm>
            <a:off x="2830765" y="6128038"/>
            <a:ext cx="8120114" cy="3648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/>
              <a:t>https://gungadinn.github.io/data/2019/07/14/RegularExpression/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4FE4799-5A31-FC44-9C76-B013F595A438}"/>
              </a:ext>
            </a:extLst>
          </p:cNvPr>
          <p:cNvSpPr/>
          <p:nvPr/>
        </p:nvSpPr>
        <p:spPr>
          <a:xfrm>
            <a:off x="2669749" y="2024166"/>
            <a:ext cx="6746099" cy="1571650"/>
          </a:xfrm>
          <a:prstGeom prst="rect">
            <a:avLst/>
          </a:prstGeom>
          <a:solidFill>
            <a:srgbClr val="000000">
              <a:alpha val="0"/>
            </a:srgb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BF78F68-4F64-274C-95B5-9994EF2E89B8}"/>
              </a:ext>
            </a:extLst>
          </p:cNvPr>
          <p:cNvSpPr/>
          <p:nvPr/>
        </p:nvSpPr>
        <p:spPr>
          <a:xfrm>
            <a:off x="2669748" y="4584356"/>
            <a:ext cx="6746099" cy="1457669"/>
          </a:xfrm>
          <a:prstGeom prst="rect">
            <a:avLst/>
          </a:prstGeom>
          <a:solidFill>
            <a:srgbClr val="000000">
              <a:alpha val="0"/>
            </a:srgb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045118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3BA2BE-0989-5F4C-B4F5-0811457A80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KR" altLang="en-US"/>
              <a:t>핵심</a:t>
            </a:r>
            <a:r>
              <a:rPr kumimoji="1" lang="ko-KR" altLang="en-US"/>
              <a:t> 함수 소개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C995310-26F2-F940-9EB6-166C625C51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5208786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C59D9A-764B-2149-9239-FC2B2DD5C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핵심 함수</a:t>
            </a:r>
            <a:r>
              <a:rPr kumimoji="1" lang="en-US" altLang="ko-KR"/>
              <a:t>: list.files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3DFB366-AB25-C74A-A2C3-598B0B9837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ko-Kore-KR"/>
              <a:t>list.files(path=x,full.names=TRUE)</a:t>
            </a:r>
          </a:p>
          <a:p>
            <a:pPr lvl="1"/>
            <a:r>
              <a:rPr kumimoji="1" lang="en-US" altLang="ko-Kore-KR"/>
              <a:t>x</a:t>
            </a:r>
            <a:r>
              <a:rPr kumimoji="1" lang="ko-KR" altLang="en-US"/>
              <a:t> 경로에 위치한 파일들을 목록화 하여 출력</a:t>
            </a:r>
            <a:endParaRPr kumimoji="1" lang="en-US" altLang="ko-Kore-KR"/>
          </a:p>
        </p:txBody>
      </p:sp>
    </p:spTree>
    <p:extLst>
      <p:ext uri="{BB962C8B-B14F-4D97-AF65-F5344CB8AC3E}">
        <p14:creationId xmlns:p14="http://schemas.microsoft.com/office/powerpoint/2010/main" val="5091500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90ECD4-2E53-0E42-B25F-1450315DD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핵심함수</a:t>
            </a:r>
            <a:r>
              <a:rPr kumimoji="1" lang="en-US" altLang="ko-KR"/>
              <a:t>:</a:t>
            </a:r>
            <a:r>
              <a:rPr kumimoji="1" lang="ko-KR" altLang="en-US"/>
              <a:t> </a:t>
            </a:r>
            <a:r>
              <a:rPr kumimoji="1" lang="en-US" altLang="ko-Kore-KR"/>
              <a:t>rbind, cbind, merge</a:t>
            </a:r>
            <a:endParaRPr kumimoji="1" lang="ko-Kore-KR" alt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B63FC65-6798-0643-B3FA-5AFA058F109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816" y="1690688"/>
            <a:ext cx="11368368" cy="4166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5535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902EC8-A130-AC4A-B24E-CCC08096F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핵심 함수</a:t>
            </a:r>
            <a:r>
              <a:rPr kumimoji="1" lang="en-US" altLang="ko-KR"/>
              <a:t>:</a:t>
            </a:r>
            <a:r>
              <a:rPr kumimoji="1" lang="ko-KR" altLang="en-US"/>
              <a:t> </a:t>
            </a:r>
            <a:r>
              <a:rPr kumimoji="1" lang="en-US" altLang="ko-KR"/>
              <a:t>substring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434190F-4DBB-8343-875F-FE4BE2ACB0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ore-KR"/>
              <a:t>substring(x, first=a, last=b)</a:t>
            </a:r>
          </a:p>
          <a:p>
            <a:pPr lvl="1"/>
            <a:r>
              <a:rPr kumimoji="1" lang="en-US" altLang="ko-Kore-KR"/>
              <a:t>x</a:t>
            </a:r>
            <a:r>
              <a:rPr kumimoji="1" lang="ko-KR" altLang="en-US"/>
              <a:t> 에서 </a:t>
            </a:r>
            <a:r>
              <a:rPr kumimoji="1" lang="en-US" altLang="ko-KR"/>
              <a:t>a</a:t>
            </a:r>
            <a:r>
              <a:rPr kumimoji="1" lang="ko-KR" altLang="en-US"/>
              <a:t>번째 문자부터</a:t>
            </a:r>
            <a:r>
              <a:rPr kumimoji="1" lang="en-US" altLang="ko-KR"/>
              <a:t> b</a:t>
            </a:r>
            <a:r>
              <a:rPr kumimoji="1" lang="ko-KR" altLang="en-US"/>
              <a:t>번째 문자까지를 출력</a:t>
            </a:r>
            <a:endParaRPr kumimoji="1" lang="en-US" altLang="ko-KR"/>
          </a:p>
          <a:p>
            <a:endParaRPr kumimoji="1" lang="ko-Kore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2B912C0-0D89-7845-868F-04F63757B3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4262" y="3221565"/>
            <a:ext cx="5257051" cy="1808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7689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9F677E-37DC-FF4B-913E-41C195F52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KR" altLang="en-US"/>
              <a:t>핵심</a:t>
            </a:r>
            <a:r>
              <a:rPr kumimoji="1" lang="ko-KR" altLang="en-US"/>
              <a:t> </a:t>
            </a:r>
            <a:r>
              <a:rPr kumimoji="1" lang="ko-Kore-KR" altLang="en-US"/>
              <a:t>함수</a:t>
            </a:r>
            <a:r>
              <a:rPr kumimoji="1" lang="en-US" altLang="ko-Kore-KR"/>
              <a:t>:</a:t>
            </a:r>
            <a:r>
              <a:rPr kumimoji="1" lang="ko-KR" altLang="en-US"/>
              <a:t> 정규표현식 관련 함수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57A893F-607E-AA45-880F-E1E1F6B2EB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kumimoji="1" lang="en-US" altLang="ko-Kore-KR"/>
              <a:t>gsub(pattern=a,replacement</a:t>
            </a:r>
            <a:r>
              <a:rPr kumimoji="1" lang="en-US" altLang="ko-KR"/>
              <a:t>=b</a:t>
            </a:r>
            <a:r>
              <a:rPr kumimoji="1" lang="en-US" altLang="ko-Kore-KR"/>
              <a:t>, x)</a:t>
            </a:r>
          </a:p>
          <a:p>
            <a:pPr lvl="1">
              <a:lnSpc>
                <a:spcPct val="150000"/>
              </a:lnSpc>
            </a:pPr>
            <a:r>
              <a:rPr kumimoji="1" lang="en-US" altLang="ko-Kore-KR"/>
              <a:t>x</a:t>
            </a:r>
            <a:r>
              <a:rPr kumimoji="1" lang="ko-KR" altLang="en-US"/>
              <a:t> 구성성분에서 문자열 패턴 </a:t>
            </a:r>
            <a:r>
              <a:rPr kumimoji="1" lang="en-US" altLang="ko-KR"/>
              <a:t>a</a:t>
            </a:r>
            <a:r>
              <a:rPr kumimoji="1" lang="ko-KR" altLang="en-US"/>
              <a:t>를 찾아 </a:t>
            </a:r>
            <a:r>
              <a:rPr kumimoji="1" lang="en-US" altLang="ko-KR"/>
              <a:t>b</a:t>
            </a:r>
            <a:r>
              <a:rPr kumimoji="1" lang="ko-KR" altLang="en-US"/>
              <a:t>로 출력</a:t>
            </a:r>
            <a:endParaRPr kumimoji="1" lang="en-US" altLang="ko-KR"/>
          </a:p>
          <a:p>
            <a:pPr>
              <a:lnSpc>
                <a:spcPct val="150000"/>
              </a:lnSpc>
            </a:pPr>
            <a:r>
              <a:rPr kumimoji="1" lang="en-US" altLang="ko-Kore-KR"/>
              <a:t>grepl</a:t>
            </a:r>
            <a:r>
              <a:rPr kumimoji="1" lang="en-US" altLang="ko-KR"/>
              <a:t>(pattern=a, x)</a:t>
            </a:r>
          </a:p>
          <a:p>
            <a:pPr lvl="1">
              <a:lnSpc>
                <a:spcPct val="150000"/>
              </a:lnSpc>
            </a:pPr>
            <a:r>
              <a:rPr kumimoji="1" lang="en-US" altLang="ko-Kore-KR"/>
              <a:t>x</a:t>
            </a:r>
            <a:r>
              <a:rPr kumimoji="1" lang="ko-KR" altLang="en-US"/>
              <a:t> 구성성분에서 문자열 패턴</a:t>
            </a:r>
            <a:r>
              <a:rPr kumimoji="1" lang="en-US" altLang="ko-KR"/>
              <a:t> a</a:t>
            </a:r>
            <a:r>
              <a:rPr kumimoji="1" lang="ko-KR" altLang="en-US"/>
              <a:t>를 찾고</a:t>
            </a:r>
            <a:r>
              <a:rPr kumimoji="1" lang="en-US" altLang="ko-KR"/>
              <a:t>,</a:t>
            </a:r>
            <a:r>
              <a:rPr kumimoji="1" lang="ko-KR" altLang="en-US"/>
              <a:t> </a:t>
            </a:r>
            <a:br>
              <a:rPr kumimoji="1" lang="en-US" altLang="ko-KR"/>
            </a:br>
            <a:r>
              <a:rPr kumimoji="1" lang="ko-KR" altLang="en-US"/>
              <a:t>패턴 </a:t>
            </a:r>
            <a:r>
              <a:rPr kumimoji="1" lang="en-US" altLang="ko-KR"/>
              <a:t>a</a:t>
            </a:r>
            <a:r>
              <a:rPr kumimoji="1" lang="ko-KR" altLang="en-US"/>
              <a:t>가 있는 구성성분은 </a:t>
            </a:r>
            <a:r>
              <a:rPr kumimoji="1" lang="en-US" altLang="ko-KR"/>
              <a:t>TRUE, </a:t>
            </a:r>
            <a:r>
              <a:rPr kumimoji="1" lang="ko-KR" altLang="en-US"/>
              <a:t>없는 구성성분은</a:t>
            </a:r>
            <a:r>
              <a:rPr kumimoji="1" lang="en-US" altLang="ko-KR"/>
              <a:t> FALSE</a:t>
            </a:r>
            <a:r>
              <a:rPr kumimoji="1" lang="ko-KR" altLang="en-US"/>
              <a:t>로 출력</a:t>
            </a:r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422786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49C1E3-4122-B243-B512-4233F24FC4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/>
              <a:t>Gene Express Omnibus</a:t>
            </a:r>
            <a:r>
              <a:rPr kumimoji="1" lang="ko-KR" altLang="en-US"/>
              <a:t> 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AD20522-BFD4-0B40-8850-8309A6706D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688790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3A1B39-3AD0-B543-BCB0-E5116ADA3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핵심 함수</a:t>
            </a:r>
            <a:r>
              <a:rPr kumimoji="1" lang="en-US" altLang="ko-KR"/>
              <a:t>:</a:t>
            </a:r>
            <a:r>
              <a:rPr kumimoji="1" lang="ko-KR" altLang="en-US"/>
              <a:t> </a:t>
            </a:r>
            <a:r>
              <a:rPr kumimoji="1" lang="en-US" altLang="ko-KR"/>
              <a:t>sapply</a:t>
            </a:r>
            <a:endParaRPr kumimoji="1" lang="ko-Kore-KR" altLang="en-US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9ECB6603-E15C-6546-B28A-F2E6888B23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648324" y="2924114"/>
            <a:ext cx="6150058" cy="155269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D19A842-3386-2F41-867B-6B2B8D66E15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6423"/>
          <a:stretch/>
        </p:blipFill>
        <p:spPr>
          <a:xfrm>
            <a:off x="838200" y="2718215"/>
            <a:ext cx="4276749" cy="29865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1AD26D7-AE67-DF4D-9B1F-D29CEAA7C1EF}"/>
              </a:ext>
            </a:extLst>
          </p:cNvPr>
          <p:cNvSpPr txBox="1"/>
          <p:nvPr/>
        </p:nvSpPr>
        <p:spPr>
          <a:xfrm>
            <a:off x="2221706" y="6308209"/>
            <a:ext cx="61007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/>
              <a:t>https://r-coder.com/sapply-function-r/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C9D61C0-5C2E-164E-A5D6-67ABE70C5218}"/>
              </a:ext>
            </a:extLst>
          </p:cNvPr>
          <p:cNvSpPr txBox="1"/>
          <p:nvPr/>
        </p:nvSpPr>
        <p:spPr>
          <a:xfrm>
            <a:off x="1264444" y="1685249"/>
            <a:ext cx="806529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2400"/>
              <a:t>sapply(x, FUN=function)</a:t>
            </a:r>
          </a:p>
          <a:p>
            <a:pPr lvl="1"/>
            <a:r>
              <a:rPr kumimoji="1" lang="en-US" altLang="ko-Kore-KR" sz="2400"/>
              <a:t>x</a:t>
            </a:r>
            <a:r>
              <a:rPr kumimoji="1" lang="ko-KR" altLang="en-US" sz="2400"/>
              <a:t>의 구성성분에 </a:t>
            </a:r>
            <a:r>
              <a:rPr kumimoji="1" lang="en-US" altLang="ko-KR" sz="2400"/>
              <a:t>function</a:t>
            </a:r>
            <a:r>
              <a:rPr kumimoji="1" lang="ko-KR" altLang="en-US" sz="2400"/>
              <a:t>을 하나씩 적용하여 출력</a:t>
            </a:r>
          </a:p>
        </p:txBody>
      </p:sp>
    </p:spTree>
    <p:extLst>
      <p:ext uri="{BB962C8B-B14F-4D97-AF65-F5344CB8AC3E}">
        <p14:creationId xmlns:p14="http://schemas.microsoft.com/office/powerpoint/2010/main" val="13769110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A446E3-7426-A748-B76E-EFB616B0F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KR" altLang="en-US"/>
              <a:t>실습</a:t>
            </a:r>
            <a:r>
              <a:rPr kumimoji="1" lang="ko-KR" altLang="en-US"/>
              <a:t> 진행 및 </a:t>
            </a:r>
            <a:r>
              <a:rPr kumimoji="1" lang="en-US" altLang="ko-KR"/>
              <a:t>Q&amp;A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3090515-B9BC-B347-88C7-2F55F565B6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490584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내용 개체 틀 10">
            <a:extLst>
              <a:ext uri="{FF2B5EF4-FFF2-40B4-BE49-F238E27FC236}">
                <a16:creationId xmlns:a16="http://schemas.microsoft.com/office/drawing/2014/main" id="{936DD5D0-FCB6-F74E-BEFC-460C23D670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6004" y="1585952"/>
            <a:ext cx="7542319" cy="435133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7DCAB87-9897-FA45-8572-E2261C357ABA}"/>
              </a:ext>
            </a:extLst>
          </p:cNvPr>
          <p:cNvSpPr txBox="1"/>
          <p:nvPr/>
        </p:nvSpPr>
        <p:spPr>
          <a:xfrm>
            <a:off x="7847635" y="1954566"/>
            <a:ext cx="4382610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/>
              <a:t>Public </a:t>
            </a:r>
            <a:r>
              <a:rPr kumimoji="1" lang="en-US" altLang="ko-Kore-KR"/>
              <a:t>functional genomics </a:t>
            </a:r>
            <a:r>
              <a:rPr kumimoji="1" lang="en-US" altLang="ko-Kore-KR" b="1"/>
              <a:t>data repository</a:t>
            </a:r>
          </a:p>
          <a:p>
            <a:r>
              <a:rPr kumimoji="1" lang="en-US" altLang="ko-Kore-KR" b="1"/>
              <a:t>Array- </a:t>
            </a:r>
            <a:r>
              <a:rPr kumimoji="1" lang="en-US" altLang="ko-Kore-KR"/>
              <a:t>and </a:t>
            </a:r>
            <a:r>
              <a:rPr kumimoji="1" lang="en-US" altLang="ko-Kore-KR" b="1"/>
              <a:t>sequence-based </a:t>
            </a:r>
            <a:r>
              <a:rPr kumimoji="1" lang="en-US" altLang="ko-Kore-KR"/>
              <a:t>data</a:t>
            </a:r>
          </a:p>
          <a:p>
            <a:endParaRPr kumimoji="1" lang="en-US" altLang="ko-Kore-KR"/>
          </a:p>
          <a:p>
            <a:pPr marL="285750" indent="-285750">
              <a:buFontTx/>
              <a:buChar char="-"/>
            </a:pPr>
            <a:r>
              <a:rPr kumimoji="1" lang="en-US" altLang="ko-Kore-KR"/>
              <a:t>DataSets: 4,348</a:t>
            </a:r>
          </a:p>
          <a:p>
            <a:pPr marL="285750" indent="-285750">
              <a:buFontTx/>
              <a:buChar char="-"/>
            </a:pPr>
            <a:r>
              <a:rPr kumimoji="1" lang="en-US" altLang="ko-Kore-KR"/>
              <a:t>Samples: 4,982,197</a:t>
            </a:r>
          </a:p>
          <a:p>
            <a:pPr marL="285750" indent="-285750">
              <a:buFontTx/>
              <a:buChar char="-"/>
            </a:pPr>
            <a:endParaRPr kumimoji="1" lang="en-US" altLang="ko-Kore-KR"/>
          </a:p>
          <a:p>
            <a:endParaRPr kumimoji="1" lang="en-US" altLang="ko-Kore-KR"/>
          </a:p>
          <a:p>
            <a:r>
              <a:rPr kumimoji="1" lang="en-US" altLang="ko-Kore-KR" b="1"/>
              <a:t>microarray</a:t>
            </a:r>
            <a:r>
              <a:rPr kumimoji="1" lang="en-US" altLang="ko-KR" b="1"/>
              <a:t>,</a:t>
            </a:r>
            <a:r>
              <a:rPr kumimoji="1" lang="en-US" altLang="ko-Kore-KR" b="1"/>
              <a:t> DNA, RNA sequencing</a:t>
            </a:r>
            <a:r>
              <a:rPr kumimoji="1" lang="ko-KR" altLang="en-US" b="1"/>
              <a:t> 등</a:t>
            </a:r>
            <a:endParaRPr kumimoji="1" lang="en-US" altLang="ko-KR" b="1"/>
          </a:p>
          <a:p>
            <a:r>
              <a:rPr kumimoji="1" lang="ko-KR" altLang="en-US" b="1"/>
              <a:t>오믹스 데이터 공개 플랫폼</a:t>
            </a:r>
            <a:endParaRPr kumimoji="1" lang="en-US" altLang="ko-Kore-KR" b="1"/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id="{251F2980-1F17-4D44-810A-0FED5B177AC6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ore-KR"/>
              <a:t>Gene Express Omnibus (GEO)</a:t>
            </a:r>
            <a:endParaRPr kumimoji="1" lang="ko-Kore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0A5F37B-A04B-F048-8CB1-BD2A8BF63FEB}"/>
              </a:ext>
            </a:extLst>
          </p:cNvPr>
          <p:cNvSpPr txBox="1"/>
          <p:nvPr/>
        </p:nvSpPr>
        <p:spPr>
          <a:xfrm>
            <a:off x="1782501" y="5937290"/>
            <a:ext cx="3578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KR">
                <a:hlinkClick r:id="rId3"/>
              </a:rPr>
              <a:t>https://www.ncbi.nlm.nih.gov/geo/</a:t>
            </a:r>
            <a:r>
              <a:rPr kumimoji="1" lang="en" altLang="ko-Kore-KR"/>
              <a:t> </a:t>
            </a:r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108130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A064E1-22CF-AC48-ABCE-83988738FA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논문 간략 소개</a:t>
            </a:r>
            <a:endParaRPr kumimoji="1" lang="ko-Kore-KR" altLang="en-US"/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EC1172AB-CB57-5A4E-A672-7464629EE0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8407" y="1103626"/>
            <a:ext cx="4460221" cy="5791631"/>
          </a:xfr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5BCD9C1-EFAA-2B40-BBBB-4CC8E579F2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8740" y="1870304"/>
            <a:ext cx="6808029" cy="425827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50B5010-E8D6-6948-9965-069B6E2268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90760" y="6215136"/>
            <a:ext cx="8327300" cy="55365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AE3797A-ABEF-0D43-99B4-EBE167EC0BC5}"/>
              </a:ext>
            </a:extLst>
          </p:cNvPr>
          <p:cNvSpPr txBox="1"/>
          <p:nvPr/>
        </p:nvSpPr>
        <p:spPr>
          <a:xfrm>
            <a:off x="5298421" y="576680"/>
            <a:ext cx="6811480" cy="12936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/>
              <a:t>mouse</a:t>
            </a:r>
            <a:r>
              <a:rPr kumimoji="1" lang="ko-KR" altLang="en-US"/>
              <a:t>에 </a:t>
            </a:r>
            <a:r>
              <a:rPr kumimoji="1" lang="en-US" altLang="ko-KR"/>
              <a:t>footpad-immunization</a:t>
            </a:r>
            <a:r>
              <a:rPr kumimoji="1" lang="ko-KR" altLang="en-US"/>
              <a:t> 한 뒤</a:t>
            </a:r>
            <a:r>
              <a:rPr kumimoji="1" lang="en-US" altLang="ko-KR"/>
              <a:t>,</a:t>
            </a:r>
          </a:p>
          <a:p>
            <a:pPr>
              <a:lnSpc>
                <a:spcPct val="150000"/>
              </a:lnSpc>
            </a:pPr>
            <a:r>
              <a:rPr kumimoji="1" lang="en-US" altLang="ko-Kore-KR"/>
              <a:t>day 8, 12, 16, 24</a:t>
            </a:r>
            <a:r>
              <a:rPr kumimoji="1" lang="ko-KR" altLang="en-US"/>
              <a:t>에서 </a:t>
            </a:r>
            <a:r>
              <a:rPr kumimoji="1" lang="en-US" altLang="ko-Kore-KR"/>
              <a:t>popliteal Lymph node(pLN)</a:t>
            </a:r>
            <a:r>
              <a:rPr kumimoji="1" lang="ko-KR" altLang="en-US"/>
              <a:t> </a:t>
            </a:r>
            <a:r>
              <a:rPr kumimoji="1" lang="en-US" altLang="ko-KR"/>
              <a:t>drain </a:t>
            </a:r>
            <a:r>
              <a:rPr kumimoji="1" lang="ko-KR" altLang="en-US"/>
              <a:t>및</a:t>
            </a:r>
            <a:r>
              <a:rPr kumimoji="1" lang="en-US" altLang="ko-KR"/>
              <a:t> harvested</a:t>
            </a:r>
          </a:p>
          <a:p>
            <a:pPr>
              <a:lnSpc>
                <a:spcPct val="150000"/>
              </a:lnSpc>
            </a:pPr>
            <a:r>
              <a:rPr kumimoji="1" lang="ko-KR" altLang="en-US"/>
              <a:t>동일한 </a:t>
            </a:r>
            <a:r>
              <a:rPr kumimoji="1" lang="en-US" altLang="ko-KR"/>
              <a:t>pLN</a:t>
            </a:r>
            <a:r>
              <a:rPr kumimoji="1" lang="ko-KR" altLang="en-US"/>
              <a:t>에서</a:t>
            </a:r>
            <a:r>
              <a:rPr kumimoji="1" lang="en-US" altLang="ko-KR"/>
              <a:t> GCTfh</a:t>
            </a:r>
            <a:r>
              <a:rPr kumimoji="1" lang="ko-KR" altLang="en-US"/>
              <a:t>와</a:t>
            </a:r>
            <a:r>
              <a:rPr kumimoji="1" lang="en-US" altLang="ko-KR"/>
              <a:t> GCTfh-like</a:t>
            </a:r>
            <a:r>
              <a:rPr kumimoji="1" lang="ko-KR" altLang="en-US"/>
              <a:t> </a:t>
            </a:r>
            <a:r>
              <a:rPr kumimoji="1" lang="en-US" altLang="ko-KR"/>
              <a:t>cell</a:t>
            </a:r>
            <a:r>
              <a:rPr kumimoji="1" lang="ko-KR" altLang="en-US"/>
              <a:t>을 </a:t>
            </a:r>
            <a:r>
              <a:rPr kumimoji="1" lang="en-US" altLang="ko-KR"/>
              <a:t>sorting</a:t>
            </a:r>
            <a:r>
              <a:rPr kumimoji="1" lang="ko-KR" altLang="en-US"/>
              <a:t> </a:t>
            </a:r>
            <a:r>
              <a:rPr kumimoji="1" lang="en-US" altLang="ko-KR"/>
              <a:t>-&gt; RNA sequencing</a:t>
            </a:r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770922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A064E1-22CF-AC48-ABCE-83988738FA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논문 데이터 다운로드</a:t>
            </a:r>
            <a:endParaRPr kumimoji="1" lang="ko-Kore-KR" altLang="en-US"/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EC1172AB-CB57-5A4E-A672-7464629EE0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5013" y="1777243"/>
            <a:ext cx="3351030" cy="4351338"/>
          </a:xfr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2D10BC2-A6EA-AC4F-BAD8-9D13BA8A9B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1508" y="3429000"/>
            <a:ext cx="7388902" cy="93839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EE4FEAD-12FD-0448-B96D-50A7A7CEE4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1508" y="2774486"/>
            <a:ext cx="1758511" cy="65451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21FBBAB-92B9-994C-B8D3-70E00A339C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41508" y="1803858"/>
            <a:ext cx="6197770" cy="75598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88EEFF5-CFDA-494E-97D3-9C5624664B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50564" y="4613033"/>
            <a:ext cx="3010905" cy="52788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9C20360-96CB-8546-9DF1-B8912AE8B9EF}"/>
              </a:ext>
            </a:extLst>
          </p:cNvPr>
          <p:cNvSpPr txBox="1"/>
          <p:nvPr/>
        </p:nvSpPr>
        <p:spPr>
          <a:xfrm>
            <a:off x="6470248" y="5324354"/>
            <a:ext cx="33938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/>
              <a:t>GEO </a:t>
            </a:r>
            <a:r>
              <a:rPr kumimoji="1" lang="ko-Kore-KR" altLang="en-US"/>
              <a:t>플랫폼</a:t>
            </a:r>
            <a:r>
              <a:rPr kumimoji="1" lang="ko-KR" altLang="en-US"/>
              <a:t> 내 </a:t>
            </a:r>
            <a:endParaRPr kumimoji="1" lang="en-US" altLang="ko-KR"/>
          </a:p>
          <a:p>
            <a:r>
              <a:rPr kumimoji="1" lang="ko-KR" altLang="en-US"/>
              <a:t>해당 데이터의 </a:t>
            </a:r>
            <a:r>
              <a:rPr kumimoji="1" lang="en-US" altLang="ko-KR"/>
              <a:t>Accession number</a:t>
            </a:r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99305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BEC140CE-C8E5-6E43-B7B6-6D10EA9A20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182" y="89372"/>
            <a:ext cx="11083636" cy="136297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EAEDA78-E19A-0E45-94B5-D87D97785A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645" y="1500980"/>
            <a:ext cx="5228086" cy="515251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5D32734-1320-DB4C-916C-00FF36EAC0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99731" y="2084523"/>
            <a:ext cx="6451370" cy="4684105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3E84655D-473C-ED43-A8EF-E3DCCDD56313}"/>
              </a:ext>
            </a:extLst>
          </p:cNvPr>
          <p:cNvSpPr/>
          <p:nvPr/>
        </p:nvSpPr>
        <p:spPr>
          <a:xfrm>
            <a:off x="325640" y="4856950"/>
            <a:ext cx="4472821" cy="421106"/>
          </a:xfrm>
          <a:prstGeom prst="rect">
            <a:avLst/>
          </a:prstGeom>
          <a:solidFill>
            <a:srgbClr val="000000">
              <a:alpha val="0"/>
            </a:srgb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8CDA98D-4344-E241-9458-BEE8C107A695}"/>
              </a:ext>
            </a:extLst>
          </p:cNvPr>
          <p:cNvSpPr/>
          <p:nvPr/>
        </p:nvSpPr>
        <p:spPr>
          <a:xfrm>
            <a:off x="5622120" y="4785153"/>
            <a:ext cx="5412113" cy="1224037"/>
          </a:xfrm>
          <a:prstGeom prst="rect">
            <a:avLst/>
          </a:prstGeom>
          <a:solidFill>
            <a:srgbClr val="000000">
              <a:alpha val="0"/>
            </a:srgb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506169F-F2CA-E544-A96D-A94CE4B20859}"/>
              </a:ext>
            </a:extLst>
          </p:cNvPr>
          <p:cNvSpPr/>
          <p:nvPr/>
        </p:nvSpPr>
        <p:spPr>
          <a:xfrm>
            <a:off x="325640" y="2815687"/>
            <a:ext cx="4472821" cy="463217"/>
          </a:xfrm>
          <a:prstGeom prst="rect">
            <a:avLst/>
          </a:prstGeom>
          <a:solidFill>
            <a:srgbClr val="000000">
              <a:alpha val="0"/>
            </a:srgb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C1F98A1-9228-254C-AFB1-5382962289E3}"/>
              </a:ext>
            </a:extLst>
          </p:cNvPr>
          <p:cNvSpPr/>
          <p:nvPr/>
        </p:nvSpPr>
        <p:spPr>
          <a:xfrm>
            <a:off x="5622121" y="3197391"/>
            <a:ext cx="3822822" cy="1004219"/>
          </a:xfrm>
          <a:prstGeom prst="rect">
            <a:avLst/>
          </a:prstGeom>
          <a:solidFill>
            <a:srgbClr val="000000">
              <a:alpha val="0"/>
            </a:srgb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8F19287-54F8-8A41-B75F-EB264A1A7693}"/>
              </a:ext>
            </a:extLst>
          </p:cNvPr>
          <p:cNvSpPr txBox="1"/>
          <p:nvPr/>
        </p:nvSpPr>
        <p:spPr>
          <a:xfrm>
            <a:off x="277386" y="2237373"/>
            <a:ext cx="2284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>
                <a:solidFill>
                  <a:srgbClr val="FF0000"/>
                </a:solidFill>
                <a:highlight>
                  <a:srgbClr val="FFFF00"/>
                </a:highlight>
              </a:rPr>
              <a:t>제목</a:t>
            </a:r>
            <a:r>
              <a:rPr kumimoji="1" lang="ko-KR" altLang="en-US">
                <a:solidFill>
                  <a:srgbClr val="FF0000"/>
                </a:solidFill>
                <a:highlight>
                  <a:srgbClr val="FFFF00"/>
                </a:highlight>
              </a:rPr>
              <a:t> 및 </a:t>
            </a:r>
            <a:r>
              <a:rPr kumimoji="1" lang="en-US" altLang="ko-KR">
                <a:solidFill>
                  <a:srgbClr val="FF0000"/>
                </a:solidFill>
                <a:highlight>
                  <a:srgbClr val="FFFF00"/>
                </a:highlight>
              </a:rPr>
              <a:t>Oranism</a:t>
            </a:r>
            <a:r>
              <a:rPr kumimoji="1" lang="ko-KR" altLang="en-US">
                <a:solidFill>
                  <a:srgbClr val="FF0000"/>
                </a:solidFill>
                <a:highlight>
                  <a:srgbClr val="FFFF00"/>
                </a:highlight>
              </a:rPr>
              <a:t> 정보</a:t>
            </a:r>
            <a:endParaRPr kumimoji="1" lang="ko-Kore-KR" altLang="en-US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88148FB-91A4-3545-ADDD-9874C339F119}"/>
              </a:ext>
            </a:extLst>
          </p:cNvPr>
          <p:cNvSpPr txBox="1"/>
          <p:nvPr/>
        </p:nvSpPr>
        <p:spPr>
          <a:xfrm>
            <a:off x="271645" y="4426575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>
                <a:solidFill>
                  <a:srgbClr val="FF0000"/>
                </a:solidFill>
                <a:highlight>
                  <a:srgbClr val="FFFF00"/>
                </a:highlight>
              </a:rPr>
              <a:t>실험</a:t>
            </a:r>
            <a:r>
              <a:rPr kumimoji="1" lang="ko-KR" altLang="en-US">
                <a:solidFill>
                  <a:srgbClr val="FF0000"/>
                </a:solidFill>
                <a:highlight>
                  <a:srgbClr val="FFFF00"/>
                </a:highlight>
              </a:rPr>
              <a:t> 디자인</a:t>
            </a:r>
            <a:endParaRPr kumimoji="1" lang="ko-Kore-KR" altLang="en-US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01404EC-BB6C-F14C-A514-351382102185}"/>
              </a:ext>
            </a:extLst>
          </p:cNvPr>
          <p:cNvSpPr txBox="1"/>
          <p:nvPr/>
        </p:nvSpPr>
        <p:spPr>
          <a:xfrm>
            <a:off x="5499731" y="2838821"/>
            <a:ext cx="2935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>
                <a:solidFill>
                  <a:srgbClr val="FF0000"/>
                </a:solidFill>
                <a:highlight>
                  <a:srgbClr val="FFFF00"/>
                </a:highlight>
              </a:rPr>
              <a:t>시퀀싱 플랫폼 및 샘플 목록</a:t>
            </a:r>
            <a:endParaRPr kumimoji="1" lang="ko-Kore-KR" altLang="en-US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FD0DA2B-ECE2-3840-A2B8-47448D6F060F}"/>
              </a:ext>
            </a:extLst>
          </p:cNvPr>
          <p:cNvSpPr txBox="1"/>
          <p:nvPr/>
        </p:nvSpPr>
        <p:spPr>
          <a:xfrm>
            <a:off x="9764894" y="4415821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>
                <a:solidFill>
                  <a:srgbClr val="FF0000"/>
                </a:solidFill>
                <a:highlight>
                  <a:srgbClr val="FFFF00"/>
                </a:highlight>
              </a:rPr>
              <a:t>제공</a:t>
            </a:r>
            <a:r>
              <a:rPr kumimoji="1" lang="ko-KR" altLang="en-US">
                <a:solidFill>
                  <a:srgbClr val="FF0000"/>
                </a:solidFill>
                <a:highlight>
                  <a:srgbClr val="FFFF00"/>
                </a:highlight>
              </a:rPr>
              <a:t> </a:t>
            </a:r>
            <a:r>
              <a:rPr kumimoji="1" lang="ko-Kore-KR" altLang="en-US">
                <a:solidFill>
                  <a:srgbClr val="FF0000"/>
                </a:solidFill>
                <a:highlight>
                  <a:srgbClr val="FFFF00"/>
                </a:highlight>
              </a:rPr>
              <a:t>데이터</a:t>
            </a:r>
          </a:p>
        </p:txBody>
      </p:sp>
    </p:spTree>
    <p:extLst>
      <p:ext uri="{BB962C8B-B14F-4D97-AF65-F5344CB8AC3E}">
        <p14:creationId xmlns:p14="http://schemas.microsoft.com/office/powerpoint/2010/main" val="40415138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CD7665-F61B-6146-BFB8-47D04B6C5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ore-KR" altLang="en-US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394D974F-78BD-094A-A109-F9CF8F3051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1429" y="174733"/>
            <a:ext cx="9259892" cy="29088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00A4D2D-3053-184C-8C5D-A675A1D8AFA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895"/>
          <a:stretch/>
        </p:blipFill>
        <p:spPr>
          <a:xfrm>
            <a:off x="333292" y="3429000"/>
            <a:ext cx="3740727" cy="30638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C207115-359D-6948-BF22-B7DD90514640}"/>
              </a:ext>
            </a:extLst>
          </p:cNvPr>
          <p:cNvSpPr txBox="1"/>
          <p:nvPr/>
        </p:nvSpPr>
        <p:spPr>
          <a:xfrm>
            <a:off x="5035730" y="4391192"/>
            <a:ext cx="5793574" cy="52322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wrap="none" rtlCol="0">
            <a:spAutoFit/>
          </a:bodyPr>
          <a:lstStyle/>
          <a:p>
            <a:r>
              <a:rPr kumimoji="1" lang="en" altLang="ko-Kore-KR" sz="2800"/>
              <a:t>GSM4413011_D08GCTFH-01.count</a:t>
            </a:r>
            <a:r>
              <a:rPr kumimoji="1" lang="en-US" altLang="ko-KR" sz="2800"/>
              <a:t>.txt</a:t>
            </a:r>
            <a:endParaRPr kumimoji="1" lang="ko-Kore-KR" altLang="en-US" sz="28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591DCE-35F6-9249-B096-38F721419755}"/>
              </a:ext>
            </a:extLst>
          </p:cNvPr>
          <p:cNvSpPr txBox="1"/>
          <p:nvPr/>
        </p:nvSpPr>
        <p:spPr>
          <a:xfrm>
            <a:off x="5069346" y="3661323"/>
            <a:ext cx="2044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/>
              <a:t>GEO matrix number</a:t>
            </a:r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B6F622-841C-5245-82A2-00666A3F2225}"/>
              </a:ext>
            </a:extLst>
          </p:cNvPr>
          <p:cNvSpPr txBox="1"/>
          <p:nvPr/>
        </p:nvSpPr>
        <p:spPr>
          <a:xfrm>
            <a:off x="7290312" y="3661323"/>
            <a:ext cx="537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/>
              <a:t>Day</a:t>
            </a:r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45AF6E-57FC-1547-9EDF-FACF196BEE3E}"/>
              </a:ext>
            </a:extLst>
          </p:cNvPr>
          <p:cNvSpPr txBox="1"/>
          <p:nvPr/>
        </p:nvSpPr>
        <p:spPr>
          <a:xfrm>
            <a:off x="7853121" y="5417090"/>
            <a:ext cx="1000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/>
              <a:t>Cell type</a:t>
            </a:r>
            <a:endParaRPr kumimoji="1" lang="ko-Kore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3F4B88-71CF-5842-A1BC-92717A2FA28B}"/>
              </a:ext>
            </a:extLst>
          </p:cNvPr>
          <p:cNvSpPr txBox="1"/>
          <p:nvPr/>
        </p:nvSpPr>
        <p:spPr>
          <a:xfrm>
            <a:off x="8274428" y="3661323"/>
            <a:ext cx="1673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/>
              <a:t>Sample number</a:t>
            </a:r>
            <a:endParaRPr kumimoji="1" lang="ko-Kore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DEB7126-744D-A441-8461-E82535988DD3}"/>
              </a:ext>
            </a:extLst>
          </p:cNvPr>
          <p:cNvSpPr/>
          <p:nvPr/>
        </p:nvSpPr>
        <p:spPr>
          <a:xfrm>
            <a:off x="5077799" y="4391192"/>
            <a:ext cx="2036402" cy="523220"/>
          </a:xfrm>
          <a:prstGeom prst="rect">
            <a:avLst/>
          </a:prstGeom>
          <a:solidFill>
            <a:srgbClr val="000000">
              <a:alpha val="0"/>
            </a:srgb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518A298-9B57-FD4C-ABE8-D3FDBC8AB452}"/>
              </a:ext>
            </a:extLst>
          </p:cNvPr>
          <p:cNvSpPr/>
          <p:nvPr/>
        </p:nvSpPr>
        <p:spPr>
          <a:xfrm>
            <a:off x="7276004" y="4391192"/>
            <a:ext cx="566457" cy="523220"/>
          </a:xfrm>
          <a:prstGeom prst="rect">
            <a:avLst/>
          </a:prstGeom>
          <a:solidFill>
            <a:srgbClr val="000000">
              <a:alpha val="0"/>
            </a:srgb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582413C-0572-BA40-9E56-396DEE8F8DB4}"/>
              </a:ext>
            </a:extLst>
          </p:cNvPr>
          <p:cNvSpPr/>
          <p:nvPr/>
        </p:nvSpPr>
        <p:spPr>
          <a:xfrm>
            <a:off x="7850204" y="4391192"/>
            <a:ext cx="1003512" cy="523220"/>
          </a:xfrm>
          <a:prstGeom prst="rect">
            <a:avLst/>
          </a:prstGeom>
          <a:solidFill>
            <a:srgbClr val="000000">
              <a:alpha val="0"/>
            </a:srgb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113A07F-358D-D449-B2AD-0DCF43BA5BD9}"/>
              </a:ext>
            </a:extLst>
          </p:cNvPr>
          <p:cNvSpPr/>
          <p:nvPr/>
        </p:nvSpPr>
        <p:spPr>
          <a:xfrm>
            <a:off x="8877283" y="4391192"/>
            <a:ext cx="468146" cy="523220"/>
          </a:xfrm>
          <a:prstGeom prst="rect">
            <a:avLst/>
          </a:prstGeom>
          <a:solidFill>
            <a:srgbClr val="000000">
              <a:alpha val="0"/>
            </a:srgb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F6BCC81F-0B8D-694D-AACA-5FCFCAF24110}"/>
              </a:ext>
            </a:extLst>
          </p:cNvPr>
          <p:cNvCxnSpPr>
            <a:stCxn id="13" idx="2"/>
            <a:endCxn id="9" idx="0"/>
          </p:cNvCxnSpPr>
          <p:nvPr/>
        </p:nvCxnSpPr>
        <p:spPr>
          <a:xfrm>
            <a:off x="8351960" y="4914412"/>
            <a:ext cx="1459" cy="50267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2D01C6A8-A263-3647-A611-3CDDAC8E1B49}"/>
              </a:ext>
            </a:extLst>
          </p:cNvPr>
          <p:cNvCxnSpPr>
            <a:cxnSpLocks/>
            <a:stCxn id="14" idx="0"/>
            <a:endCxn id="10" idx="2"/>
          </p:cNvCxnSpPr>
          <p:nvPr/>
        </p:nvCxnSpPr>
        <p:spPr>
          <a:xfrm flipV="1">
            <a:off x="9111356" y="4030655"/>
            <a:ext cx="0" cy="36053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666CB8AC-1E40-0347-A3A8-AF5CA6541110}"/>
              </a:ext>
            </a:extLst>
          </p:cNvPr>
          <p:cNvCxnSpPr>
            <a:cxnSpLocks/>
            <a:stCxn id="12" idx="0"/>
            <a:endCxn id="8" idx="2"/>
          </p:cNvCxnSpPr>
          <p:nvPr/>
        </p:nvCxnSpPr>
        <p:spPr>
          <a:xfrm flipH="1" flipV="1">
            <a:off x="7559232" y="4030655"/>
            <a:ext cx="1" cy="36053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268D579A-F3E5-004D-AF22-95D8B8C365A9}"/>
              </a:ext>
            </a:extLst>
          </p:cNvPr>
          <p:cNvCxnSpPr>
            <a:cxnSpLocks/>
            <a:stCxn id="11" idx="0"/>
            <a:endCxn id="7" idx="2"/>
          </p:cNvCxnSpPr>
          <p:nvPr/>
        </p:nvCxnSpPr>
        <p:spPr>
          <a:xfrm flipH="1" flipV="1">
            <a:off x="6091774" y="4030655"/>
            <a:ext cx="4226" cy="36053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71670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EE36C1-C938-7449-9248-97E45CA06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KR" altLang="en-US"/>
              <a:t>데이터</a:t>
            </a:r>
            <a:r>
              <a:rPr kumimoji="1" lang="ko-KR" altLang="en-US"/>
              <a:t> 처리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C257ED-5856-0843-98FA-E3996EF8AB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490240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46C8F3-42A5-3A4B-8414-477BE1CB0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데이터 처리 목표</a:t>
            </a:r>
            <a:r>
              <a:rPr kumimoji="1" lang="en-US" altLang="ko-KR"/>
              <a:t> (1) group table</a:t>
            </a:r>
            <a:endParaRPr kumimoji="1" lang="ko-Kore-KR" altLang="en-US"/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02FE6C7A-44A2-774A-AD23-D646A08E43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91165" y="1690688"/>
            <a:ext cx="8981044" cy="7708660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EE70523-310E-CD42-8DC1-8AEE3E471001}"/>
              </a:ext>
            </a:extLst>
          </p:cNvPr>
          <p:cNvSpPr txBox="1"/>
          <p:nvPr/>
        </p:nvSpPr>
        <p:spPr>
          <a:xfrm>
            <a:off x="1708184" y="2831585"/>
            <a:ext cx="1374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>
                <a:solidFill>
                  <a:srgbClr val="FF0000"/>
                </a:solidFill>
                <a:highlight>
                  <a:srgbClr val="FFFF00"/>
                </a:highlight>
              </a:rPr>
              <a:t>sample </a:t>
            </a:r>
            <a:r>
              <a:rPr kumimoji="1" lang="ko-KR" altLang="en-US">
                <a:solidFill>
                  <a:srgbClr val="FF0000"/>
                </a:solidFill>
                <a:highlight>
                  <a:srgbClr val="FFFF00"/>
                </a:highlight>
              </a:rPr>
              <a:t>이름</a:t>
            </a:r>
            <a:endParaRPr kumimoji="1" lang="ko-Kore-KR" altLang="en-US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C44038-CE0E-EE4F-AB4A-DBEFD04D32A8}"/>
              </a:ext>
            </a:extLst>
          </p:cNvPr>
          <p:cNvSpPr txBox="1"/>
          <p:nvPr/>
        </p:nvSpPr>
        <p:spPr>
          <a:xfrm>
            <a:off x="3070860" y="2831585"/>
            <a:ext cx="974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>
                <a:solidFill>
                  <a:srgbClr val="FF0000"/>
                </a:solidFill>
                <a:highlight>
                  <a:srgbClr val="FFFF00"/>
                </a:highlight>
              </a:rPr>
              <a:t>cell type</a:t>
            </a:r>
            <a:endParaRPr kumimoji="1" lang="ko-Kore-KR" altLang="en-US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16FC3A8-B76E-164E-982A-2016F56021F0}"/>
              </a:ext>
            </a:extLst>
          </p:cNvPr>
          <p:cNvSpPr txBox="1"/>
          <p:nvPr/>
        </p:nvSpPr>
        <p:spPr>
          <a:xfrm>
            <a:off x="4045807" y="2831585"/>
            <a:ext cx="553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>
                <a:solidFill>
                  <a:srgbClr val="FF0000"/>
                </a:solidFill>
                <a:highlight>
                  <a:srgbClr val="FFFF00"/>
                </a:highlight>
              </a:rPr>
              <a:t>pLN</a:t>
            </a:r>
            <a:endParaRPr kumimoji="1" lang="ko-Kore-KR" altLang="en-US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D192FE5-53BF-4D4E-92E4-E7936856336B}"/>
              </a:ext>
            </a:extLst>
          </p:cNvPr>
          <p:cNvSpPr txBox="1"/>
          <p:nvPr/>
        </p:nvSpPr>
        <p:spPr>
          <a:xfrm>
            <a:off x="4636974" y="2831585"/>
            <a:ext cx="517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>
                <a:solidFill>
                  <a:srgbClr val="FF0000"/>
                </a:solidFill>
                <a:highlight>
                  <a:srgbClr val="FFFF00"/>
                </a:highlight>
              </a:rPr>
              <a:t>day</a:t>
            </a:r>
            <a:endParaRPr kumimoji="1" lang="ko-Kore-KR" altLang="en-US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418ACD8-CE98-F845-BC7B-2B63759E2A1F}"/>
              </a:ext>
            </a:extLst>
          </p:cNvPr>
          <p:cNvSpPr txBox="1"/>
          <p:nvPr/>
        </p:nvSpPr>
        <p:spPr>
          <a:xfrm>
            <a:off x="5228141" y="2831585"/>
            <a:ext cx="958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>
                <a:solidFill>
                  <a:srgbClr val="FF0000"/>
                </a:solidFill>
                <a:highlight>
                  <a:srgbClr val="FFFF00"/>
                </a:highlight>
              </a:rPr>
              <a:t>file path</a:t>
            </a:r>
            <a:endParaRPr kumimoji="1" lang="ko-Kore-KR" altLang="en-US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7068427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</TotalTime>
  <Words>453</Words>
  <Application>Microsoft Macintosh PowerPoint</Application>
  <PresentationFormat>와이드스크린</PresentationFormat>
  <Paragraphs>86</Paragraphs>
  <Slides>21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Office 테마</vt:lpstr>
      <vt:lpstr>Bulk RNA seq</vt:lpstr>
      <vt:lpstr>Gene Express Omnibus </vt:lpstr>
      <vt:lpstr>PowerPoint 프레젠테이션</vt:lpstr>
      <vt:lpstr>논문 간략 소개</vt:lpstr>
      <vt:lpstr>논문 데이터 다운로드</vt:lpstr>
      <vt:lpstr>PowerPoint 프레젠테이션</vt:lpstr>
      <vt:lpstr>PowerPoint 프레젠테이션</vt:lpstr>
      <vt:lpstr>데이터 처리</vt:lpstr>
      <vt:lpstr>데이터 처리 목표 (1) group table</vt:lpstr>
      <vt:lpstr>데이터 처리 목표 (2) Count table</vt:lpstr>
      <vt:lpstr>R 기본</vt:lpstr>
      <vt:lpstr>자료형: 벡터, 행렬, 데이터프레임</vt:lpstr>
      <vt:lpstr>벡터 선언</vt:lpstr>
      <vt:lpstr>정규표현식</vt:lpstr>
      <vt:lpstr>핵심 함수 소개</vt:lpstr>
      <vt:lpstr>핵심 함수: list.files</vt:lpstr>
      <vt:lpstr>핵심함수: rbind, cbind, merge</vt:lpstr>
      <vt:lpstr>핵심 함수: substring</vt:lpstr>
      <vt:lpstr>핵심 함수: 정규표현식 관련 함수</vt:lpstr>
      <vt:lpstr>핵심 함수: sapply</vt:lpstr>
      <vt:lpstr>실습 진행 및 Q&amp;A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Bulk RNA seq</dc:title>
  <dc:creator>jeong kh</dc:creator>
  <cp:lastModifiedBy>jeong kh</cp:lastModifiedBy>
  <cp:revision>32</cp:revision>
  <dcterms:created xsi:type="dcterms:W3CDTF">2022-04-06T02:23:18Z</dcterms:created>
  <dcterms:modified xsi:type="dcterms:W3CDTF">2022-04-11T02:13:19Z</dcterms:modified>
</cp:coreProperties>
</file>